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8000663" cy="25199975"/>
  <p:notesSz cx="6858000" cy="9144000"/>
  <p:defaultTextStyle>
    <a:defPPr>
      <a:defRPr lang="fa-IR"/>
    </a:defPPr>
    <a:lvl1pPr marL="0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r" defTabSz="2073585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9" d="100"/>
          <a:sy n="19" d="100"/>
        </p:scale>
        <p:origin x="23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4124164"/>
            <a:ext cx="13500497" cy="8773325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978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73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1341665"/>
            <a:ext cx="3881393" cy="21355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1341665"/>
            <a:ext cx="11419171" cy="21355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414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551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6282497"/>
            <a:ext cx="15525572" cy="10482488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16864153"/>
            <a:ext cx="15525572" cy="5512493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077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124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67"/>
            <a:ext cx="15525572" cy="4870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6177496"/>
            <a:ext cx="7615123" cy="3027495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9204991"/>
            <a:ext cx="7615123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6177496"/>
            <a:ext cx="7652626" cy="3027495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9204991"/>
            <a:ext cx="7652626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521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930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642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1679998"/>
            <a:ext cx="5805682" cy="587999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1"/>
            <a:ext cx="9112836" cy="17908316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7559993"/>
            <a:ext cx="5805682" cy="14005821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5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1679998"/>
            <a:ext cx="5805682" cy="587999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52626" y="3628331"/>
            <a:ext cx="9112836" cy="17908316"/>
          </a:xfrm>
        </p:spPr>
        <p:txBody>
          <a:bodyPr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7559993"/>
            <a:ext cx="5805682" cy="14005821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481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67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12968" y="23356646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6990-E36B-4790-AE60-8A1FAA399306}" type="datetimeFigureOut">
              <a:rPr lang="fa-IR" smtClean="0"/>
              <a:t>11/03/1445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6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37546" y="23356646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B758-B827-4A8C-8273-55486D13C3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52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1350020" rtl="1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r" defTabSz="1350020" rtl="1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r" defTabSz="1350020" rtl="1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r" defTabSz="1350020" rtl="1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1"/>
          <p:cNvSpPr txBox="1">
            <a:spLocks noChangeArrowheads="1"/>
          </p:cNvSpPr>
          <p:nvPr/>
        </p:nvSpPr>
        <p:spPr bwMode="auto">
          <a:xfrm>
            <a:off x="1272439" y="9034863"/>
            <a:ext cx="15135927" cy="376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ar-SA" sz="2000" dirty="0" smtClean="0">
                <a:cs typeface="B Nazanin" pitchFamily="2" charset="-78"/>
              </a:rPr>
              <a:t>به</a:t>
            </a:r>
            <a:r>
              <a:rPr lang="fa-IR" sz="2000" dirty="0" smtClean="0">
                <a:cs typeface="B Nazanin" pitchFamily="2" charset="-78"/>
              </a:rPr>
              <a:t>‌</a:t>
            </a:r>
            <a:r>
              <a:rPr lang="ar-SA" sz="2000" dirty="0" smtClean="0">
                <a:cs typeface="B Nazanin" pitchFamily="2" charset="-78"/>
              </a:rPr>
              <a:t>منظور يكسان</a:t>
            </a:r>
            <a:r>
              <a:rPr lang="fa-IR" sz="2000" dirty="0" smtClean="0">
                <a:cs typeface="B Nazanin" pitchFamily="2" charset="-78"/>
              </a:rPr>
              <a:t>‌</a:t>
            </a:r>
            <a:r>
              <a:rPr lang="ar-SA" sz="2000" dirty="0" smtClean="0">
                <a:cs typeface="B Nazanin" pitchFamily="2" charset="-78"/>
              </a:rPr>
              <a:t>سازي مجموعه لازم است كه همة مقالات</a:t>
            </a:r>
            <a:r>
              <a:rPr lang="fa-IR" sz="2000" dirty="0" smtClean="0">
                <a:cs typeface="B Nazanin" pitchFamily="2" charset="-78"/>
              </a:rPr>
              <a:t> پوستری</a:t>
            </a:r>
            <a:r>
              <a:rPr lang="ar-SA" sz="2000" dirty="0" smtClean="0"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ب</a:t>
            </a:r>
            <a:r>
              <a:rPr lang="ar-SA" sz="2000" dirty="0" smtClean="0"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000" dirty="0" smtClean="0">
                <a:cs typeface="B Nazanin" pitchFamily="2" charset="-78"/>
              </a:rPr>
              <a:t>(رنگ‌بندی، جانمایی مطالب، دو ستونه بودن و اندازه ستون‌های چپ و راست و ...). </a:t>
            </a:r>
            <a:r>
              <a:rPr lang="ar-SA" sz="2000" dirty="0" smtClean="0"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000" dirty="0" smtClean="0">
                <a:cs typeface="B Nazanin" pitchFamily="2" charset="-78"/>
              </a:rPr>
              <a:t>همایش </a:t>
            </a:r>
            <a:r>
              <a:rPr lang="ar-SA" sz="2000" dirty="0" smtClean="0"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endParaRPr lang="en-US" sz="2000" dirty="0" smtClean="0">
              <a:cs typeface="B Nazanin" pitchFamily="2" charset="-78"/>
            </a:endParaRP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fa-IR" sz="2000" dirty="0" smtClean="0">
                <a:cs typeface="B Nazanin" pitchFamily="2" charset="-78"/>
              </a:rPr>
              <a:t>اندازه پوستر باید 50 در 70 سانتیمتر باشد. ضروری است عنوان همایش بالای پوستر حفظ شود و تغییر نکند. سایر زیباسازی ها در متن به شرط رعایت ساختار پیشنهادی زیر آزاد است. </a:t>
            </a:r>
            <a:endParaRPr lang="en-US" sz="2000" dirty="0" smtClean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sz="2000" dirty="0" smtClean="0">
                <a:cs typeface="B Nazanin" pitchFamily="2" charset="-78"/>
              </a:rPr>
              <a:t>براي </a:t>
            </a:r>
            <a:r>
              <a:rPr lang="fa-IR" sz="2000" dirty="0" smtClean="0">
                <a:cs typeface="B Nazanin" pitchFamily="2" charset="-78"/>
              </a:rPr>
              <a:t>ساخت پوستر</a:t>
            </a:r>
            <a:r>
              <a:rPr lang="ar-SA" sz="2000" dirty="0" smtClean="0">
                <a:cs typeface="B Nazanin" pitchFamily="2" charset="-78"/>
              </a:rPr>
              <a:t>، فقط از نرم افزار مايكروسافت </a:t>
            </a:r>
            <a:r>
              <a:rPr lang="fa-IR" sz="2000" dirty="0" smtClean="0">
                <a:cs typeface="B Nazanin" pitchFamily="2" charset="-78"/>
              </a:rPr>
              <a:t>پاورپوینت </a:t>
            </a:r>
            <a:r>
              <a:rPr lang="ar-SA" sz="2000" dirty="0" smtClean="0">
                <a:cs typeface="B Nazanin" pitchFamily="2" charset="-78"/>
              </a:rPr>
              <a:t>نسخة </a:t>
            </a:r>
            <a:r>
              <a:rPr lang="fa-IR" sz="2000" dirty="0" smtClean="0">
                <a:cs typeface="B Nazanin" pitchFamily="2" charset="-78"/>
              </a:rPr>
              <a:t>2003 به بعد</a:t>
            </a:r>
            <a:r>
              <a:rPr lang="ar-SA" sz="2000" dirty="0" smtClean="0">
                <a:cs typeface="B Nazanin" pitchFamily="2" charset="-78"/>
              </a:rPr>
              <a:t> استفاده كنيد. عنوان همة بخش‌ها با قلم </a:t>
            </a:r>
            <a:r>
              <a:rPr lang="fa-IR" sz="2000" dirty="0" smtClean="0">
                <a:cs typeface="B Nazanin" pitchFamily="2" charset="-78"/>
              </a:rPr>
              <a:t> </a:t>
            </a:r>
            <a:r>
              <a:rPr lang="en-US" sz="1800" dirty="0" smtClean="0">
                <a:cs typeface="B Nazanin" pitchFamily="2" charset="-78"/>
              </a:rPr>
              <a:t>B </a:t>
            </a:r>
            <a:r>
              <a:rPr lang="en-US" sz="1800" dirty="0" err="1" smtClean="0">
                <a:cs typeface="B Nazanin" pitchFamily="2" charset="-78"/>
              </a:rPr>
              <a:t>Mitra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ar-SA" sz="2000" dirty="0" smtClean="0">
                <a:cs typeface="B Nazanin" pitchFamily="2" charset="-78"/>
              </a:rPr>
              <a:t>و اندازه </a:t>
            </a:r>
            <a:r>
              <a:rPr lang="en-US" sz="2000" dirty="0" smtClean="0">
                <a:cs typeface="B Nazanin" pitchFamily="2" charset="-78"/>
              </a:rPr>
              <a:t>pt. </a:t>
            </a:r>
            <a:r>
              <a:rPr lang="fa-IR" sz="2000" dirty="0" smtClean="0">
                <a:cs typeface="B Nazanin" pitchFamily="2" charset="-78"/>
              </a:rPr>
              <a:t>32 </a:t>
            </a:r>
            <a:r>
              <a:rPr lang="ar-SA" sz="2000" dirty="0" smtClean="0">
                <a:cs typeface="B Nazanin" pitchFamily="2" charset="-78"/>
              </a:rPr>
              <a:t>پررنگ و عنوان زيربخش‌ها با قلم </a:t>
            </a:r>
            <a:r>
              <a:rPr lang="en-US" sz="1800" dirty="0" smtClean="0">
                <a:cs typeface="B Nazanin" pitchFamily="2" charset="-78"/>
              </a:rPr>
              <a:t>B </a:t>
            </a:r>
            <a:r>
              <a:rPr lang="en-US" sz="1800" dirty="0" err="1" smtClean="0">
                <a:cs typeface="B Nazanin" pitchFamily="2" charset="-78"/>
              </a:rPr>
              <a:t>Nazanin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ar-SA" sz="2000" dirty="0" smtClean="0">
                <a:cs typeface="B Nazanin" pitchFamily="2" charset="-78"/>
              </a:rPr>
              <a:t>و اندازه </a:t>
            </a:r>
            <a:r>
              <a:rPr lang="fa-IR" sz="2000" dirty="0" smtClean="0">
                <a:cs typeface="B Nazanin" pitchFamily="2" charset="-78"/>
              </a:rPr>
              <a:t>20 </a:t>
            </a:r>
            <a:r>
              <a:rPr lang="ar-SA" sz="2000" dirty="0" smtClean="0">
                <a:cs typeface="B Nazanin" pitchFamily="2" charset="-78"/>
              </a:rPr>
              <a:t>پررنگ تايپ شود. </a:t>
            </a:r>
            <a:r>
              <a:rPr lang="fa-IR" sz="2000" dirty="0" smtClean="0">
                <a:cs typeface="B Nazanin" pitchFamily="2" charset="-78"/>
              </a:rPr>
              <a:t>برای کلیه متون از حالت </a:t>
            </a:r>
            <a:r>
              <a:rPr lang="en-US" sz="1800" dirty="0" smtClean="0">
                <a:cs typeface="B Nazanin" pitchFamily="2" charset="-78"/>
              </a:rPr>
              <a:t>Justify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و براي تدوين بخشهای لاتين نيز بايستي کليه موارد مندرج در اين دستورالعمل رعايت شود و برای نگارش بخش های لاتین بايد از قلم </a:t>
            </a:r>
            <a:r>
              <a:rPr lang="en-US" sz="1800" dirty="0" smtClean="0">
                <a:cs typeface="B Nazanin" pitchFamily="2" charset="-78"/>
              </a:rPr>
              <a:t>Times New Roman </a:t>
            </a:r>
            <a:r>
              <a:rPr lang="fa-IR" sz="1800" dirty="0" smtClean="0"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با اندازه فونت دو شماره کمتر از حالت فارسي </a:t>
            </a:r>
            <a:r>
              <a:rPr lang="fa-IR" sz="1800" dirty="0" smtClean="0">
                <a:cs typeface="B Nazanin" pitchFamily="2" charset="-78"/>
              </a:rPr>
              <a:t>استفاده شود. </a:t>
            </a:r>
            <a:r>
              <a:rPr lang="fa-IR" sz="1800" dirty="0" smtClean="0">
                <a:solidFill>
                  <a:srgbClr val="FF0000"/>
                </a:solidFill>
                <a:cs typeface="B Nazanin" pitchFamily="2" charset="-78"/>
              </a:rPr>
              <a:t>سپس فایل پوستر را به ایمیل:  </a:t>
            </a:r>
            <a:r>
              <a:rPr lang="en-US" sz="1800" u="sng" dirty="0">
                <a:solidFill>
                  <a:srgbClr val="FF0000"/>
                </a:solidFill>
                <a:cs typeface="B Nazanin" pitchFamily="2" charset="-78"/>
              </a:rPr>
              <a:t>d.bualisina@gmail.com</a:t>
            </a:r>
            <a:r>
              <a:rPr lang="fa-IR" sz="1800" dirty="0" smtClean="0">
                <a:solidFill>
                  <a:srgbClr val="FF0000"/>
                </a:solidFill>
                <a:cs typeface="B Nazanin" pitchFamily="2" charset="-78"/>
              </a:rPr>
              <a:t> ارسال نمایید</a:t>
            </a:r>
            <a:r>
              <a:rPr lang="fa-IR" sz="1800" dirty="0" smtClean="0">
                <a:cs typeface="B Nazanin" pitchFamily="2" charset="-78"/>
              </a:rPr>
              <a:t>.</a:t>
            </a:r>
          </a:p>
          <a:p>
            <a:pPr algn="just" rtl="1">
              <a:lnSpc>
                <a:spcPct val="150000"/>
              </a:lnSpc>
              <a:spcBef>
                <a:spcPts val="0"/>
              </a:spcBef>
            </a:pPr>
            <a:r>
              <a:rPr lang="fa-IR" sz="2000" b="1" dirty="0" smtClean="0">
                <a:cs typeface="B Nazanin" pitchFamily="2" charset="-78"/>
              </a:rPr>
              <a:t>کلمات </a:t>
            </a:r>
            <a:r>
              <a:rPr lang="ar-SA" sz="2000" b="1" dirty="0" smtClean="0">
                <a:cs typeface="B Nazanin" pitchFamily="2" charset="-78"/>
              </a:rPr>
              <a:t>کلیدی</a:t>
            </a:r>
            <a:r>
              <a:rPr lang="fa-IR" sz="2000" b="1" dirty="0" smtClean="0">
                <a:cs typeface="B Nazanin" pitchFamily="2" charset="-78"/>
              </a:rPr>
              <a:t> : </a:t>
            </a:r>
            <a:r>
              <a:rPr lang="fa-IR" sz="2000" dirty="0" smtClean="0">
                <a:cs typeface="B Nazanin" pitchFamily="2" charset="-78"/>
              </a:rPr>
              <a:t>.......، ........، </a:t>
            </a:r>
            <a:endParaRPr lang="en-US" sz="2000" dirty="0">
              <a:cs typeface="B Nazanin" pitchFamily="2" charset="-78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6339444" y="8046763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 smtClean="0">
                <a:solidFill>
                  <a:schemeClr val="bg1"/>
                </a:solidFill>
                <a:cs typeface="B Mitra" pitchFamily="2" charset="-78"/>
              </a:rPr>
              <a:t>چـــکــیــده</a:t>
            </a:r>
            <a:endParaRPr lang="en-US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6" name="TextBox 60"/>
          <p:cNvSpPr txBox="1">
            <a:spLocks noChangeArrowheads="1"/>
          </p:cNvSpPr>
          <p:nvPr/>
        </p:nvSpPr>
        <p:spPr bwMode="auto">
          <a:xfrm>
            <a:off x="2506079" y="4547479"/>
            <a:ext cx="12668651" cy="686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4000" dirty="0" smtClean="0">
                <a:cs typeface="B Titr" pitchFamily="2" charset="-78"/>
              </a:rPr>
              <a:t>عنوان مقاله ...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29916" y="14299531"/>
            <a:ext cx="6627573" cy="439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متن</a:t>
            </a:r>
            <a:r>
              <a:rPr lang="fa-IR" sz="2400" dirty="0" smtClean="0">
                <a:cs typeface="B Nazanin" pitchFamily="2" charset="-78"/>
              </a:rPr>
              <a:t>.....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8" name="Rectangle 69"/>
          <p:cNvSpPr>
            <a:spLocks noChangeArrowheads="1"/>
          </p:cNvSpPr>
          <p:nvPr/>
        </p:nvSpPr>
        <p:spPr bwMode="auto">
          <a:xfrm>
            <a:off x="5052510" y="5547590"/>
            <a:ext cx="7575788" cy="198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942" tIns="34971" rIns="69942" bIns="34971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2800" dirty="0">
                <a:cs typeface="B Nazanin" pitchFamily="2" charset="-78"/>
              </a:rPr>
              <a:t>نویسنده اول، نویسنده دوم، نویسنده سوم</a:t>
            </a:r>
          </a:p>
          <a:p>
            <a:pPr algn="ctr" rtl="1"/>
            <a:r>
              <a:rPr lang="fa-IR" sz="2800" dirty="0">
                <a:cs typeface="B Nazanin" pitchFamily="2" charset="-78"/>
              </a:rPr>
              <a:t>1- مشخصات نویسنده اول</a:t>
            </a:r>
          </a:p>
          <a:p>
            <a:pPr algn="ctr" rtl="1"/>
            <a:r>
              <a:rPr lang="fa-IR" sz="2800" dirty="0">
                <a:cs typeface="B Nazanin" pitchFamily="2" charset="-78"/>
              </a:rPr>
              <a:t>2- مشخصات نویسنده دوم</a:t>
            </a:r>
          </a:p>
          <a:p>
            <a:pPr algn="ctr" rtl="1"/>
            <a:r>
              <a:rPr lang="fa-IR" sz="2800" dirty="0">
                <a:cs typeface="B Nazanin" pitchFamily="2" charset="-78"/>
              </a:rPr>
              <a:t>3- مشخصات نویسنده سوم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506079" y="13350902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 smtClean="0">
                <a:solidFill>
                  <a:schemeClr val="bg1"/>
                </a:solidFill>
                <a:cs typeface="B Mitra" pitchFamily="2" charset="-78"/>
              </a:rPr>
              <a:t>یـافـتــه هـای پژوهــش</a:t>
            </a:r>
            <a:endParaRPr lang="en-US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0309747" y="13342962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>
                <a:solidFill>
                  <a:schemeClr val="bg1"/>
                </a:solidFill>
                <a:cs typeface="B Mitra" pitchFamily="2" charset="-78"/>
              </a:rPr>
              <a:t>مقدمـه یا بیـان </a:t>
            </a:r>
            <a:r>
              <a:rPr lang="fa-IR" sz="3200" b="1" dirty="0" smtClean="0">
                <a:solidFill>
                  <a:schemeClr val="bg1"/>
                </a:solidFill>
                <a:cs typeface="B Mitra" pitchFamily="2" charset="-78"/>
              </a:rPr>
              <a:t>مسئـلـه</a:t>
            </a:r>
            <a:endParaRPr lang="en-US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646732" y="17391313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 smtClean="0">
                <a:solidFill>
                  <a:schemeClr val="bg1"/>
                </a:solidFill>
                <a:cs typeface="B Mitra" panose="00000400000000000000" pitchFamily="2" charset="-78"/>
              </a:rPr>
              <a:t>راهبـردهــای پیـشـنـهادی</a:t>
            </a:r>
            <a:endParaRPr lang="en-US" sz="3200" b="1" dirty="0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0309748" y="18487340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 smtClean="0">
                <a:solidFill>
                  <a:schemeClr val="bg1"/>
                </a:solidFill>
                <a:cs typeface="B Mitra" pitchFamily="2" charset="-78"/>
              </a:rPr>
              <a:t>اهـداف و روش پـژوهـش</a:t>
            </a:r>
            <a:endParaRPr lang="en-US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551552" y="21019443"/>
            <a:ext cx="5001915" cy="780576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4483663">
              <a:defRPr/>
            </a:pPr>
            <a:r>
              <a:rPr lang="fa-IR" sz="3200" b="1" dirty="0" smtClean="0">
                <a:solidFill>
                  <a:schemeClr val="bg1"/>
                </a:solidFill>
                <a:cs typeface="B Mitra" pitchFamily="2" charset="-78"/>
              </a:rPr>
              <a:t>مـنــابــــع</a:t>
            </a:r>
            <a:endParaRPr lang="en-US" sz="3200" b="1" dirty="0">
              <a:solidFill>
                <a:schemeClr val="bg1"/>
              </a:solidFill>
              <a:cs typeface="B Mitra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4166" y="14299533"/>
            <a:ext cx="6871778" cy="439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متن</a:t>
            </a:r>
            <a:r>
              <a:rPr lang="fa-IR" sz="2400" dirty="0" smtClean="0">
                <a:cs typeface="B Nazanin" pitchFamily="2" charset="-78"/>
              </a:rPr>
              <a:t>.....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29916" y="19510401"/>
            <a:ext cx="6627573" cy="442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متن</a:t>
            </a:r>
            <a:r>
              <a:rPr lang="fa-IR" sz="2400" dirty="0" smtClean="0">
                <a:cs typeface="B Nazanin" pitchFamily="2" charset="-78"/>
              </a:rPr>
              <a:t>.....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24166" y="18381603"/>
            <a:ext cx="6870308" cy="439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متن</a:t>
            </a:r>
            <a:r>
              <a:rPr lang="fa-IR" sz="2400" dirty="0" smtClean="0">
                <a:cs typeface="B Nazanin" pitchFamily="2" charset="-78"/>
              </a:rPr>
              <a:t>.....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4166" y="22108909"/>
            <a:ext cx="6775128" cy="4399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69928" tIns="34964" rIns="69928" bIns="34964">
            <a:spAutoFit/>
          </a:bodyPr>
          <a:lstStyle/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متن</a:t>
            </a:r>
            <a:r>
              <a:rPr lang="fa-IR" sz="2400" dirty="0" smtClean="0">
                <a:cs typeface="B Nazanin" pitchFamily="2" charset="-78"/>
              </a:rPr>
              <a:t>.....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1" y="24555450"/>
            <a:ext cx="18000663" cy="6445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8000663" cy="3962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60"/>
          <p:cNvSpPr txBox="1">
            <a:spLocks noChangeArrowheads="1"/>
          </p:cNvSpPr>
          <p:nvPr/>
        </p:nvSpPr>
        <p:spPr bwMode="auto">
          <a:xfrm>
            <a:off x="1617367" y="1362325"/>
            <a:ext cx="14765925" cy="108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9928" tIns="34964" rIns="69928" bIns="34964">
            <a:spAutoFit/>
          </a:bodyPr>
          <a:lstStyle/>
          <a:p>
            <a:pPr algn="ctr" rtl="1">
              <a:spcAft>
                <a:spcPts val="1521"/>
              </a:spcAft>
            </a:pPr>
            <a:r>
              <a:rPr lang="fa-IR" sz="6600" dirty="0" smtClean="0">
                <a:cs typeface="B Titr" pitchFamily="2" charset="-78"/>
              </a:rPr>
              <a:t>هدر</a:t>
            </a:r>
            <a:r>
              <a:rPr lang="fa-IR" sz="6600" dirty="0" smtClean="0">
                <a:cs typeface="B Titr" pitchFamily="2" charset="-78"/>
              </a:rPr>
              <a:t>این بخش</a:t>
            </a:r>
            <a:r>
              <a:rPr lang="fa-IR" sz="6600" dirty="0" smtClean="0">
                <a:cs typeface="B Titr" pitchFamily="2" charset="-78"/>
              </a:rPr>
              <a:t> </a:t>
            </a:r>
            <a:r>
              <a:rPr lang="fa-IR" sz="6600" dirty="0" smtClean="0">
                <a:cs typeface="B Titr" pitchFamily="2" charset="-78"/>
              </a:rPr>
              <a:t>توسط دبیرخانه تعویض خواهد شد.</a:t>
            </a:r>
            <a:endParaRPr lang="en-US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75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274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Mitra</vt:lpstr>
      <vt:lpstr>B Nazanin</vt:lpstr>
      <vt:lpstr>B Titr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novinrayaneh</dc:creator>
  <cp:lastModifiedBy>novinrayaneh</cp:lastModifiedBy>
  <cp:revision>14</cp:revision>
  <dcterms:created xsi:type="dcterms:W3CDTF">2019-07-28T07:00:40Z</dcterms:created>
  <dcterms:modified xsi:type="dcterms:W3CDTF">2023-09-25T08:12:15Z</dcterms:modified>
</cp:coreProperties>
</file>